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sldIdLst>
    <p:sldId id="256" r:id="rId2"/>
    <p:sldId id="257" r:id="rId3"/>
  </p:sldIdLst>
  <p:sldSz cx="12801600" cy="9601200" type="A3"/>
  <p:notesSz cx="6858000" cy="9144000"/>
  <p:defaultTextStyle>
    <a:defPPr>
      <a:defRPr lang="ru-RU"/>
    </a:defPPr>
    <a:lvl1pPr marL="0" algn="l" defTabSz="12799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9965" algn="l" defTabSz="12799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9930" algn="l" defTabSz="12799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9894" algn="l" defTabSz="12799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9858" algn="l" defTabSz="12799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9822" algn="l" defTabSz="12799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9787" algn="l" defTabSz="12799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9752" algn="l" defTabSz="12799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19717" algn="l" defTabSz="12799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CC"/>
    <a:srgbClr val="0394ED"/>
    <a:srgbClr val="36AEA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5904" autoAdjust="0"/>
    <p:restoredTop sz="95652" autoAdjust="0"/>
  </p:normalViewPr>
  <p:slideViewPr>
    <p:cSldViewPr snapToGrid="0" showGuides="1">
      <p:cViewPr>
        <p:scale>
          <a:sx n="50" d="100"/>
          <a:sy n="50" d="100"/>
        </p:scale>
        <p:origin x="-2165" y="-312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1843430400" cy="18434304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7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9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994959" y="537845"/>
            <a:ext cx="4031615" cy="114703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95668" y="537845"/>
            <a:ext cx="11885930" cy="114703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9" y="6169662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9" y="4069400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96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99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9198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985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98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97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97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97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95669" y="3135948"/>
            <a:ext cx="7958773" cy="8872220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067801" y="3135948"/>
            <a:ext cx="7958773" cy="8872220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9965" indent="0">
              <a:buNone/>
              <a:defRPr sz="2800" b="1"/>
            </a:lvl2pPr>
            <a:lvl3pPr marL="1279930" indent="0">
              <a:buNone/>
              <a:defRPr sz="2500" b="1"/>
            </a:lvl3pPr>
            <a:lvl4pPr marL="1919894" indent="0">
              <a:buNone/>
              <a:defRPr sz="2100" b="1"/>
            </a:lvl4pPr>
            <a:lvl5pPr marL="2559858" indent="0">
              <a:buNone/>
              <a:defRPr sz="2100" b="1"/>
            </a:lvl5pPr>
            <a:lvl6pPr marL="3199822" indent="0">
              <a:buNone/>
              <a:defRPr sz="2100" b="1"/>
            </a:lvl6pPr>
            <a:lvl7pPr marL="3839787" indent="0">
              <a:buNone/>
              <a:defRPr sz="2100" b="1"/>
            </a:lvl7pPr>
            <a:lvl8pPr marL="4479752" indent="0">
              <a:buNone/>
              <a:defRPr sz="2100" b="1"/>
            </a:lvl8pPr>
            <a:lvl9pPr marL="5119717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6" cy="89566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9965" indent="0">
              <a:buNone/>
              <a:defRPr sz="2800" b="1"/>
            </a:lvl2pPr>
            <a:lvl3pPr marL="1279930" indent="0">
              <a:buNone/>
              <a:defRPr sz="2500" b="1"/>
            </a:lvl3pPr>
            <a:lvl4pPr marL="1919894" indent="0">
              <a:buNone/>
              <a:defRPr sz="2100" b="1"/>
            </a:lvl4pPr>
            <a:lvl5pPr marL="2559858" indent="0">
              <a:buNone/>
              <a:defRPr sz="2100" b="1"/>
            </a:lvl5pPr>
            <a:lvl6pPr marL="3199822" indent="0">
              <a:buNone/>
              <a:defRPr sz="2100" b="1"/>
            </a:lvl6pPr>
            <a:lvl7pPr marL="3839787" indent="0">
              <a:buNone/>
              <a:defRPr sz="2100" b="1"/>
            </a:lvl7pPr>
            <a:lvl8pPr marL="4479752" indent="0">
              <a:buNone/>
              <a:defRPr sz="2100" b="1"/>
            </a:lvl8pPr>
            <a:lvl9pPr marL="5119717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6" cy="553180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9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1" y="382272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2"/>
            <a:ext cx="4211639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39965" indent="0">
              <a:buNone/>
              <a:defRPr sz="1700"/>
            </a:lvl2pPr>
            <a:lvl3pPr marL="1279930" indent="0">
              <a:buNone/>
              <a:defRPr sz="1300"/>
            </a:lvl3pPr>
            <a:lvl4pPr marL="1919894" indent="0">
              <a:buNone/>
              <a:defRPr sz="1300"/>
            </a:lvl4pPr>
            <a:lvl5pPr marL="2559858" indent="0">
              <a:buNone/>
              <a:defRPr sz="1300"/>
            </a:lvl5pPr>
            <a:lvl6pPr marL="3199822" indent="0">
              <a:buNone/>
              <a:defRPr sz="1300"/>
            </a:lvl6pPr>
            <a:lvl7pPr marL="3839787" indent="0">
              <a:buNone/>
              <a:defRPr sz="1300"/>
            </a:lvl7pPr>
            <a:lvl8pPr marL="4479752" indent="0">
              <a:buNone/>
              <a:defRPr sz="1300"/>
            </a:lvl8pPr>
            <a:lvl9pPr marL="511971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39965" indent="0">
              <a:buNone/>
              <a:defRPr sz="3900"/>
            </a:lvl2pPr>
            <a:lvl3pPr marL="1279930" indent="0">
              <a:buNone/>
              <a:defRPr sz="3300"/>
            </a:lvl3pPr>
            <a:lvl4pPr marL="1919894" indent="0">
              <a:buNone/>
              <a:defRPr sz="2800"/>
            </a:lvl4pPr>
            <a:lvl5pPr marL="2559858" indent="0">
              <a:buNone/>
              <a:defRPr sz="2800"/>
            </a:lvl5pPr>
            <a:lvl6pPr marL="3199822" indent="0">
              <a:buNone/>
              <a:defRPr sz="2800"/>
            </a:lvl6pPr>
            <a:lvl7pPr marL="3839787" indent="0">
              <a:buNone/>
              <a:defRPr sz="2800"/>
            </a:lvl7pPr>
            <a:lvl8pPr marL="4479752" indent="0">
              <a:buNone/>
              <a:defRPr sz="2800"/>
            </a:lvl8pPr>
            <a:lvl9pPr marL="5119717" indent="0">
              <a:buNone/>
              <a:defRPr sz="28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39965" indent="0">
              <a:buNone/>
              <a:defRPr sz="1700"/>
            </a:lvl2pPr>
            <a:lvl3pPr marL="1279930" indent="0">
              <a:buNone/>
              <a:defRPr sz="1300"/>
            </a:lvl3pPr>
            <a:lvl4pPr marL="1919894" indent="0">
              <a:buNone/>
              <a:defRPr sz="1300"/>
            </a:lvl4pPr>
            <a:lvl5pPr marL="2559858" indent="0">
              <a:buNone/>
              <a:defRPr sz="1300"/>
            </a:lvl5pPr>
            <a:lvl6pPr marL="3199822" indent="0">
              <a:buNone/>
              <a:defRPr sz="1300"/>
            </a:lvl6pPr>
            <a:lvl7pPr marL="3839787" indent="0">
              <a:buNone/>
              <a:defRPr sz="1300"/>
            </a:lvl7pPr>
            <a:lvl8pPr marL="4479752" indent="0">
              <a:buNone/>
              <a:defRPr sz="1300"/>
            </a:lvl8pPr>
            <a:lvl9pPr marL="511971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7993" tIns="63997" rIns="127993" bIns="6399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2"/>
            <a:ext cx="11521440" cy="6336348"/>
          </a:xfrm>
          <a:prstGeom prst="rect">
            <a:avLst/>
          </a:prstGeom>
        </p:spPr>
        <p:txBody>
          <a:bodyPr vert="horz" lIns="127993" tIns="63997" rIns="127993" bIns="6399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2"/>
            <a:ext cx="2987040" cy="511175"/>
          </a:xfrm>
          <a:prstGeom prst="rect">
            <a:avLst/>
          </a:prstGeom>
        </p:spPr>
        <p:txBody>
          <a:bodyPr vert="horz" lIns="127993" tIns="63997" rIns="127993" bIns="63997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92454-1C98-41AB-AF01-0F68EA0D0B88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</p:spPr>
        <p:txBody>
          <a:bodyPr vert="horz" lIns="127993" tIns="63997" rIns="127993" bIns="63997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</p:spPr>
        <p:txBody>
          <a:bodyPr vert="horz" lIns="127993" tIns="63997" rIns="127993" bIns="63997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4300C-58B9-46D1-9A17-EDA9479F34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79930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974" indent="-479974" algn="l" defTabSz="127993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942" indent="-399977" algn="l" defTabSz="127993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912" indent="-319982" algn="l" defTabSz="1279930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39875" indent="-319982" algn="l" defTabSz="12799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840" indent="-319982" algn="l" defTabSz="12799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805" indent="-319982" algn="l" defTabSz="12799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770" indent="-319982" algn="l" defTabSz="12799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734" indent="-319982" algn="l" defTabSz="12799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699" indent="-319982" algn="l" defTabSz="12799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93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65" algn="l" defTabSz="127993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930" algn="l" defTabSz="127993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894" algn="l" defTabSz="127993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858" algn="l" defTabSz="127993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822" algn="l" defTabSz="127993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787" algn="l" defTabSz="127993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752" algn="l" defTabSz="127993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717" algn="l" defTabSz="127993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7863" y="2561336"/>
            <a:ext cx="4143737" cy="268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400800" y="1651208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2075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Приветственное слово В.И. </a:t>
            </a:r>
            <a:r>
              <a:rPr lang="ru-RU" sz="1000" b="1" dirty="0" err="1" smtClean="0">
                <a:latin typeface="Arial" pitchFamily="34" charset="0"/>
                <a:cs typeface="Arial" pitchFamily="34" charset="0"/>
              </a:rPr>
              <a:t>Вечорко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, Главного врача ГКБ №15:</a:t>
            </a:r>
          </a:p>
          <a:p>
            <a:pPr indent="88900" algn="just"/>
            <a:r>
              <a:rPr lang="ru-RU" sz="1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88900" algn="just"/>
            <a:r>
              <a:rPr lang="ru-RU" sz="700" dirty="0" smtClean="0">
                <a:latin typeface="Arial" pitchFamily="34" charset="0"/>
                <a:cs typeface="Arial" pitchFamily="34" charset="0"/>
              </a:rPr>
              <a:t>Дорогие коллеги!</a:t>
            </a:r>
          </a:p>
          <a:p>
            <a:pPr indent="88900" algn="just"/>
            <a:r>
              <a:rPr lang="ru-RU" sz="700" dirty="0" smtClean="0">
                <a:latin typeface="Arial" pitchFamily="34" charset="0"/>
                <a:cs typeface="Arial" pitchFamily="34" charset="0"/>
              </a:rPr>
              <a:t>Сердечно поздравляю вас с Днем медицинского работника!</a:t>
            </a:r>
          </a:p>
          <a:p>
            <a:pPr indent="88900" algn="just"/>
            <a:r>
              <a:rPr lang="ru-RU" sz="700" dirty="0" smtClean="0">
                <a:latin typeface="Arial" pitchFamily="34" charset="0"/>
                <a:cs typeface="Arial" pitchFamily="34" charset="0"/>
              </a:rPr>
              <a:t>Это праздник людей, объединённых профессией, испытывающих потребность помогать тем, чье здоровье и жизнь находятся в опасности. Именно от медицинских работников, их навыков, знаний, таланта зависит здоровье каждого и нации в целом. </a:t>
            </a:r>
          </a:p>
          <a:p>
            <a:pPr indent="88900" algn="just"/>
            <a:r>
              <a:rPr lang="ru-RU" sz="700" dirty="0" smtClean="0">
                <a:latin typeface="Arial" pitchFamily="34" charset="0"/>
                <a:cs typeface="Arial" pitchFamily="34" charset="0"/>
              </a:rPr>
              <a:t>Я хочу поблагодарить врачей, медицинских сестер и всех тех, кто связал свою жизнь с медициной, за преданность своему делу и беззаветное служение людям. Пусть результаты вашего труда как можно чаще радуют, дают основания гордиться нашей профессией! Крепкого вам здоровья, счастья и благополучия!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79074" y="5244728"/>
            <a:ext cx="15139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2075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 этом номере:</a:t>
            </a:r>
          </a:p>
          <a:p>
            <a:pPr algn="ctr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9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900" b="1" u="sng" dirty="0" smtClean="0">
                <a:latin typeface="Arial" pitchFamily="34" charset="0"/>
                <a:cs typeface="Arial" pitchFamily="34" charset="0"/>
              </a:rPr>
              <a:t>2-3 полосы: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СПАСИБОДОКТОР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Благодарности нашим врачам, медицинскому персоналу, отделениям и администрации ГКБ №15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***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b="1" u="sng" dirty="0" smtClean="0">
                <a:latin typeface="Arial" pitchFamily="34" charset="0"/>
                <a:cs typeface="Arial" pitchFamily="34" charset="0"/>
              </a:rPr>
              <a:t>4 полоса:</a:t>
            </a:r>
          </a:p>
          <a:p>
            <a:pPr algn="ctr"/>
            <a:endParaRPr lang="ru-RU" sz="8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«НАШИ БУДНИ В ФОТОГРАФИЯХ»</a:t>
            </a:r>
          </a:p>
          <a:p>
            <a:pPr algn="ctr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Фотографии наших медицинских работников, размещенные перед конференц-залом главного корпуса в нашей фотовыставке</a:t>
            </a:r>
          </a:p>
          <a:p>
            <a:pPr algn="ctr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***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0"/>
            <a:ext cx="6400800" cy="677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ФИЛАТОВСКИЙ ВЕСТНИК</a:t>
            </a:r>
            <a:endParaRPr lang="ru-RU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1084" y="553034"/>
            <a:ext cx="1369876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Выпуск </a:t>
            </a:r>
          </a:p>
          <a:p>
            <a:pPr algn="ctr">
              <a:lnSpc>
                <a:spcPts val="3400"/>
              </a:lnSpc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№18</a:t>
            </a:r>
          </a:p>
          <a:p>
            <a:pPr algn="ctr">
              <a:lnSpc>
                <a:spcPts val="6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Июнь,</a:t>
            </a:r>
            <a:r>
              <a:rPr lang="ru-RU" sz="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2019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0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74536" y="647700"/>
            <a:ext cx="1827064" cy="1048870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6400800" y="1642988"/>
            <a:ext cx="640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38900" y="1494239"/>
            <a:ext cx="1099212" cy="156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ru-RU" sz="600" dirty="0" smtClean="0">
                <a:latin typeface="Arial" pitchFamily="34" charset="0"/>
                <a:cs typeface="Arial" pitchFamily="34" charset="0"/>
              </a:rPr>
              <a:t>(ежемесячное издание)</a:t>
            </a:r>
            <a:endParaRPr lang="ru-RU" sz="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11780520" y="5631953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11788140" y="7524412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Группа 42"/>
          <p:cNvGrpSpPr/>
          <p:nvPr/>
        </p:nvGrpSpPr>
        <p:grpSpPr>
          <a:xfrm>
            <a:off x="0" y="8876315"/>
            <a:ext cx="6400800" cy="724885"/>
            <a:chOff x="0" y="8876315"/>
            <a:chExt cx="6400800" cy="724885"/>
          </a:xfrm>
        </p:grpSpPr>
        <p:sp>
          <p:nvSpPr>
            <p:cNvPr id="52" name="TextBox 51"/>
            <p:cNvSpPr txBox="1"/>
            <p:nvPr/>
          </p:nvSpPr>
          <p:spPr>
            <a:xfrm>
              <a:off x="0" y="8876315"/>
              <a:ext cx="6400800" cy="72488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700" dirty="0" smtClean="0">
                  <a:latin typeface="Arial" pitchFamily="34" charset="0"/>
                  <a:cs typeface="Arial" pitchFamily="34" charset="0"/>
                </a:rPr>
                <a:t>111539, Москва, ул. Вешняковская, 23</a:t>
              </a:r>
            </a:p>
            <a:p>
              <a:pPr algn="ctr"/>
              <a:r>
                <a:rPr lang="ru-RU" sz="700" dirty="0" smtClean="0">
                  <a:latin typeface="Arial" pitchFamily="34" charset="0"/>
                  <a:cs typeface="Arial" pitchFamily="34" charset="0"/>
                </a:rPr>
                <a:t>8 (495) 375-71-01 - Справочная ГКБ №15</a:t>
              </a:r>
            </a:p>
            <a:p>
              <a:pPr algn="ctr"/>
              <a:r>
                <a:rPr lang="ru-RU" sz="700" dirty="0" smtClean="0">
                  <a:latin typeface="Arial" pitchFamily="34" charset="0"/>
                  <a:cs typeface="Arial" pitchFamily="34" charset="0"/>
                </a:rPr>
                <a:t>8 (495) 375-15-55 - Отдел организации внебюджетной деятельности</a:t>
              </a:r>
            </a:p>
            <a:p>
              <a:pPr algn="ctr">
                <a:spcAft>
                  <a:spcPts val="400"/>
                </a:spcAft>
              </a:pPr>
              <a:r>
                <a:rPr lang="ru-RU" sz="800" i="1" dirty="0" smtClean="0">
                  <a:latin typeface="Arial" pitchFamily="34" charset="0"/>
                  <a:cs typeface="Arial" pitchFamily="34" charset="0"/>
                </a:rPr>
                <a:t>Официальные интернет-ресурсы ГКБ №15 им. О.М. Филатова – </a:t>
              </a:r>
              <a:r>
                <a:rPr lang="en-US" sz="800" i="1" dirty="0" smtClean="0">
                  <a:latin typeface="Arial" pitchFamily="34" charset="0"/>
                  <a:cs typeface="Arial" pitchFamily="34" charset="0"/>
                </a:rPr>
                <a:t>gkb</a:t>
              </a:r>
              <a:r>
                <a:rPr lang="ru-RU" sz="800" i="1" dirty="0" smtClean="0">
                  <a:latin typeface="Arial" pitchFamily="34" charset="0"/>
                  <a:cs typeface="Arial" pitchFamily="34" charset="0"/>
                </a:rPr>
                <a:t>15</a:t>
              </a:r>
              <a:r>
                <a:rPr lang="en-US" sz="800" i="1" dirty="0" smtClean="0">
                  <a:latin typeface="Arial" pitchFamily="34" charset="0"/>
                  <a:cs typeface="Arial" pitchFamily="34" charset="0"/>
                </a:rPr>
                <a:t>.moscow</a:t>
              </a:r>
              <a:endParaRPr lang="ru-RU" sz="800" i="1" dirty="0" smtClean="0">
                <a:latin typeface="Arial" pitchFamily="34" charset="0"/>
                <a:cs typeface="Arial" pitchFamily="34" charset="0"/>
              </a:endParaRPr>
            </a:p>
            <a:p>
              <a:pPr indent="444500" algn="ctr"/>
              <a:r>
                <a:rPr lang="en-US" sz="800" b="1" i="1" dirty="0" smtClean="0">
                  <a:latin typeface="Arial" pitchFamily="34" charset="0"/>
                  <a:cs typeface="Arial" pitchFamily="34" charset="0"/>
                </a:rPr>
                <a:t>@15gkb	          </a:t>
              </a:r>
              <a:r>
                <a:rPr lang="ru-RU" sz="8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800" b="1" i="1" dirty="0" smtClean="0">
                  <a:latin typeface="Arial" pitchFamily="34" charset="0"/>
                  <a:cs typeface="Arial" pitchFamily="34" charset="0"/>
                </a:rPr>
                <a:t>@15gkb	          @filatovka15</a:t>
              </a:r>
              <a:endParaRPr lang="ru-RU" sz="800" b="1" i="1" dirty="0" smtClean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 descr="fb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0784" y="9357360"/>
              <a:ext cx="243840" cy="243840"/>
            </a:xfrm>
            <a:prstGeom prst="rect">
              <a:avLst/>
            </a:prstGeom>
          </p:spPr>
        </p:pic>
        <p:pic>
          <p:nvPicPr>
            <p:cNvPr id="54" name="Рисунок 53" descr="ins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5872" y="9332976"/>
              <a:ext cx="268224" cy="268224"/>
            </a:xfrm>
            <a:prstGeom prst="rect">
              <a:avLst/>
            </a:prstGeom>
          </p:spPr>
        </p:pic>
        <p:pic>
          <p:nvPicPr>
            <p:cNvPr id="55" name="Рисунок 54" descr="vk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47744" y="9351264"/>
              <a:ext cx="249936" cy="249936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7566370" y="815340"/>
            <a:ext cx="3482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 smtClean="0">
                <a:latin typeface="Arial" pitchFamily="34" charset="0"/>
                <a:cs typeface="Arial" pitchFamily="34" charset="0"/>
              </a:rPr>
              <a:t>«Ваше здоровье – </a:t>
            </a:r>
          </a:p>
          <a:p>
            <a:r>
              <a:rPr lang="ru-RU" sz="1800" i="1" dirty="0" smtClean="0">
                <a:latin typeface="Arial" pitchFamily="34" charset="0"/>
                <a:cs typeface="Arial" pitchFamily="34" charset="0"/>
              </a:rPr>
              <a:t>           наш ежедневный труд»</a:t>
            </a:r>
            <a:endParaRPr lang="ru-RU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4" descr="https://e.mail.ru/cgi-bin/getattach?file=IMG_20190614_092532.jpg&amp;id=15604935740491208310;0;1&amp;mode=attachment&amp;x-email=15gkb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/>
          <a:srcRect t="7567" b="15213"/>
          <a:stretch>
            <a:fillRect/>
          </a:stretch>
        </p:blipFill>
        <p:spPr bwMode="auto">
          <a:xfrm>
            <a:off x="6400800" y="6667500"/>
            <a:ext cx="50688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 descr="C:\Users\15\Desktop\Игорь\_ГАЗЕТА\№18 Июнь-2019, День медработника\фотогалерея\Рисунок1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200" y="6482388"/>
            <a:ext cx="1602000" cy="1202425"/>
          </a:xfrm>
          <a:prstGeom prst="rect">
            <a:avLst/>
          </a:prstGeom>
          <a:noFill/>
        </p:spPr>
      </p:pic>
      <p:pic>
        <p:nvPicPr>
          <p:cNvPr id="25" name="Picture 4" descr="C:\Users\15\Desktop\Игорь\_ГАЗЕТА\№18 Июнь-2019, День медработника\фотогалерея\Рисунок1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96800" y="2875113"/>
            <a:ext cx="1602000" cy="1202425"/>
          </a:xfrm>
          <a:prstGeom prst="rect">
            <a:avLst/>
          </a:prstGeom>
          <a:noFill/>
        </p:spPr>
      </p:pic>
      <p:pic>
        <p:nvPicPr>
          <p:cNvPr id="27" name="Picture 5" descr="C:\Users\15\Desktop\Игорь\_ГАЗЕТА\№18 Июнь-2019, День медработника\фотогалерея\Рисунок1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7200" y="5279963"/>
            <a:ext cx="1602000" cy="1202425"/>
          </a:xfrm>
          <a:prstGeom prst="rect">
            <a:avLst/>
          </a:prstGeom>
          <a:noFill/>
        </p:spPr>
      </p:pic>
      <p:pic>
        <p:nvPicPr>
          <p:cNvPr id="28" name="Picture 6" descr="C:\Users\15\Desktop\Игорь\_ГАЗЕТА\№18 Июнь-2019, День медработника\фотогалерея\Рисунок1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98800" y="7684813"/>
            <a:ext cx="1602000" cy="1202425"/>
          </a:xfrm>
          <a:prstGeom prst="rect">
            <a:avLst/>
          </a:prstGeom>
          <a:noFill/>
        </p:spPr>
      </p:pic>
      <p:pic>
        <p:nvPicPr>
          <p:cNvPr id="29" name="Picture 7" descr="C:\Users\15\Desktop\Игорь\_ГАЗЕТА\№18 Июнь-2019, День медработника\фотогалерея\Рисунок1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7200" y="7684813"/>
            <a:ext cx="1602000" cy="1202425"/>
          </a:xfrm>
          <a:prstGeom prst="rect">
            <a:avLst/>
          </a:prstGeom>
          <a:noFill/>
        </p:spPr>
      </p:pic>
      <p:pic>
        <p:nvPicPr>
          <p:cNvPr id="30" name="Picture 8" descr="C:\Users\15\Desktop\Игорь\_ГАЗЕТА\№18 Июнь-2019, День медработника\фотогалерея\Рисунок16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94800" y="6482388"/>
            <a:ext cx="1602000" cy="1202425"/>
          </a:xfrm>
          <a:prstGeom prst="rect">
            <a:avLst/>
          </a:prstGeom>
          <a:noFill/>
        </p:spPr>
      </p:pic>
      <p:pic>
        <p:nvPicPr>
          <p:cNvPr id="31" name="Picture 9" descr="C:\Users\15\Desktop\Игорь\_ГАЗЕТА\№18 Июнь-2019, День медработника\фотогалерея\Рисунок17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98800" y="1672688"/>
            <a:ext cx="1602000" cy="1202425"/>
          </a:xfrm>
          <a:prstGeom prst="rect">
            <a:avLst/>
          </a:prstGeom>
          <a:noFill/>
        </p:spPr>
      </p:pic>
      <p:pic>
        <p:nvPicPr>
          <p:cNvPr id="34" name="Picture 10" descr="C:\Users\15\Desktop\Игорь\_ГАЗЕТА\№18 Июнь-2019, День медработника\фотогалерея\Рисунок18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96800" y="1672688"/>
            <a:ext cx="1602000" cy="1202425"/>
          </a:xfrm>
          <a:prstGeom prst="rect">
            <a:avLst/>
          </a:prstGeom>
          <a:noFill/>
        </p:spPr>
      </p:pic>
      <p:pic>
        <p:nvPicPr>
          <p:cNvPr id="35" name="Picture 11" descr="C:\Users\15\Desktop\Игорь\_ГАЗЕТА\№18 Июнь-2019, День медработника\фотогалерея\Рисунок19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94800" y="5279963"/>
            <a:ext cx="1602000" cy="1202425"/>
          </a:xfrm>
          <a:prstGeom prst="rect">
            <a:avLst/>
          </a:prstGeom>
          <a:noFill/>
        </p:spPr>
      </p:pic>
      <p:pic>
        <p:nvPicPr>
          <p:cNvPr id="36" name="Picture 12" descr="C:\Users\15\Desktop\Игорь\_ГАЗЕТА\№18 Июнь-2019, День медработника\фотогалерея\Рисунок20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96800" y="4077538"/>
            <a:ext cx="1602000" cy="1202425"/>
          </a:xfrm>
          <a:prstGeom prst="rect">
            <a:avLst/>
          </a:prstGeom>
          <a:noFill/>
        </p:spPr>
      </p:pic>
      <p:pic>
        <p:nvPicPr>
          <p:cNvPr id="37" name="Picture 13" descr="C:\Users\15\Desktop\Игорь\_ГАЗЕТА\№18 Июнь-2019, День медработника\фотогалерея\Рисунок2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96800" y="6482388"/>
            <a:ext cx="1602000" cy="1202425"/>
          </a:xfrm>
          <a:prstGeom prst="rect">
            <a:avLst/>
          </a:prstGeom>
          <a:noFill/>
        </p:spPr>
      </p:pic>
      <p:pic>
        <p:nvPicPr>
          <p:cNvPr id="38" name="Picture 14" descr="C:\Users\15\Desktop\Игорь\_ГАЗЕТА\№18 Июнь-2019, День медработника\фотогалерея\Рисунок22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798800" y="6482388"/>
            <a:ext cx="1602000" cy="1202425"/>
          </a:xfrm>
          <a:prstGeom prst="rect">
            <a:avLst/>
          </a:prstGeom>
          <a:noFill/>
        </p:spPr>
      </p:pic>
      <p:pic>
        <p:nvPicPr>
          <p:cNvPr id="39" name="Picture 15" descr="C:\Users\15\Desktop\Игорь\_ГАЗЕТА\№18 Июнь-2019, День медработника\фотогалерея\Рисунок23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94800" y="470263"/>
            <a:ext cx="1602000" cy="1202425"/>
          </a:xfrm>
          <a:prstGeom prst="rect">
            <a:avLst/>
          </a:prstGeom>
          <a:noFill/>
        </p:spPr>
      </p:pic>
      <p:pic>
        <p:nvPicPr>
          <p:cNvPr id="41" name="Picture 16" descr="C:\Users\15\Desktop\Игорь\_ГАЗЕТА\№18 Июнь-2019, День медработника\фотогалерея\Рисунок24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196800" y="5279963"/>
            <a:ext cx="1602000" cy="1202425"/>
          </a:xfrm>
          <a:prstGeom prst="rect">
            <a:avLst/>
          </a:prstGeom>
          <a:noFill/>
        </p:spPr>
      </p:pic>
      <p:pic>
        <p:nvPicPr>
          <p:cNvPr id="42" name="Picture 17" descr="C:\Users\15\Desktop\Игорь\_ГАЗЕТА\№18 Июнь-2019, День медработника\фотогалерея\Рисунок25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-7200" y="470263"/>
            <a:ext cx="1602000" cy="1202425"/>
          </a:xfrm>
          <a:prstGeom prst="rect">
            <a:avLst/>
          </a:prstGeom>
          <a:noFill/>
        </p:spPr>
      </p:pic>
      <p:pic>
        <p:nvPicPr>
          <p:cNvPr id="44" name="Picture 18" descr="C:\Users\15\Desktop\Игорь\_ГАЗЕТА\№18 Июнь-2019, День медработника\фотогалерея\Рисунок26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196800" y="7684813"/>
            <a:ext cx="1602000" cy="1202425"/>
          </a:xfrm>
          <a:prstGeom prst="rect">
            <a:avLst/>
          </a:prstGeom>
          <a:noFill/>
        </p:spPr>
      </p:pic>
      <p:pic>
        <p:nvPicPr>
          <p:cNvPr id="45" name="Picture 19" descr="C:\Users\15\Desktop\Игорь\_ГАЗЕТА\№18 Июнь-2019, День медработника\фотогалерея\Рисунок27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798800" y="470263"/>
            <a:ext cx="1602000" cy="1202425"/>
          </a:xfrm>
          <a:prstGeom prst="rect">
            <a:avLst/>
          </a:prstGeom>
          <a:noFill/>
        </p:spPr>
      </p:pic>
      <p:pic>
        <p:nvPicPr>
          <p:cNvPr id="47" name="Picture 20" descr="C:\Users\15\Desktop\Игорь\_ГАЗЕТА\№18 Июнь-2019, День медработника\фотогалерея\Рисунок28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96800" y="470263"/>
            <a:ext cx="1602000" cy="1202425"/>
          </a:xfrm>
          <a:prstGeom prst="rect">
            <a:avLst/>
          </a:prstGeom>
          <a:noFill/>
        </p:spPr>
      </p:pic>
      <p:pic>
        <p:nvPicPr>
          <p:cNvPr id="48" name="Picture 21" descr="C:\Users\15\Desktop\Игорь\_ГАЗЕТА\№18 Июнь-2019, День медработника\фотогалерея\Рисунок29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594800" y="2875113"/>
            <a:ext cx="1602000" cy="1202425"/>
          </a:xfrm>
          <a:prstGeom prst="rect">
            <a:avLst/>
          </a:prstGeom>
          <a:noFill/>
        </p:spPr>
      </p:pic>
      <p:pic>
        <p:nvPicPr>
          <p:cNvPr id="49" name="Picture 22" descr="C:\Users\15\Desktop\Игорь\_ГАЗЕТА\№18 Июнь-2019, День медработника\фотогалерея\Рисунок30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94800" y="4077538"/>
            <a:ext cx="1602000" cy="1202425"/>
          </a:xfrm>
          <a:prstGeom prst="rect">
            <a:avLst/>
          </a:prstGeom>
          <a:noFill/>
        </p:spPr>
      </p:pic>
      <p:pic>
        <p:nvPicPr>
          <p:cNvPr id="50" name="Picture 23" descr="C:\Users\15\Desktop\Игорь\_ГАЗЕТА\№18 Июнь-2019, День медработника\фотогалерея\Рисунок1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94800" y="1672688"/>
            <a:ext cx="1602000" cy="1202425"/>
          </a:xfrm>
          <a:prstGeom prst="rect">
            <a:avLst/>
          </a:prstGeom>
          <a:noFill/>
        </p:spPr>
      </p:pic>
      <p:pic>
        <p:nvPicPr>
          <p:cNvPr id="51" name="Picture 24" descr="C:\Users\15\Desktop\Игорь\_ГАЗЕТА\№18 Июнь-2019, День медработника\фотогалерея\Рисунок2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-7200" y="1672688"/>
            <a:ext cx="1602000" cy="1202425"/>
          </a:xfrm>
          <a:prstGeom prst="rect">
            <a:avLst/>
          </a:prstGeom>
          <a:noFill/>
        </p:spPr>
      </p:pic>
      <p:pic>
        <p:nvPicPr>
          <p:cNvPr id="57" name="Picture 25" descr="C:\Users\15\Desktop\Игорь\_ГАЗЕТА\№18 Июнь-2019, День медработника\фотогалерея\Рисунок3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594800" y="7684813"/>
            <a:ext cx="1602000" cy="1202425"/>
          </a:xfrm>
          <a:prstGeom prst="rect">
            <a:avLst/>
          </a:prstGeom>
          <a:noFill/>
        </p:spPr>
      </p:pic>
      <p:pic>
        <p:nvPicPr>
          <p:cNvPr id="58" name="Picture 26" descr="C:\Users\15\Desktop\Игорь\_ГАЗЕТА\№18 Июнь-2019, День медработника\фотогалерея\Рисунок4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-7200" y="4077538"/>
            <a:ext cx="1602000" cy="1202425"/>
          </a:xfrm>
          <a:prstGeom prst="rect">
            <a:avLst/>
          </a:prstGeom>
          <a:noFill/>
        </p:spPr>
      </p:pic>
      <p:pic>
        <p:nvPicPr>
          <p:cNvPr id="60" name="Picture 28" descr="C:\Users\15\Desktop\Игорь\_ГАЗЕТА\№18 Июнь-2019, День медработника\фотогалерея\Рисунок6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-7200" y="2875113"/>
            <a:ext cx="1602000" cy="1202425"/>
          </a:xfrm>
          <a:prstGeom prst="rect">
            <a:avLst/>
          </a:prstGeom>
          <a:noFill/>
        </p:spPr>
      </p:pic>
      <p:pic>
        <p:nvPicPr>
          <p:cNvPr id="62" name="Picture 29" descr="C:\Users\15\Desktop\Игорь\_ГАЗЕТА\№18 Июнь-2019, День медработника\фотогалерея\Рисунок7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798800" y="5279963"/>
            <a:ext cx="1602000" cy="1202425"/>
          </a:xfrm>
          <a:prstGeom prst="rect">
            <a:avLst/>
          </a:prstGeom>
          <a:noFill/>
        </p:spPr>
      </p:pic>
      <p:pic>
        <p:nvPicPr>
          <p:cNvPr id="63" name="Picture 30" descr="C:\Users\15\Desktop\Игорь\_ГАЗЕТА\№18 Июнь-2019, День медработника\фотогалерея\Рисунок8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798800" y="2875113"/>
            <a:ext cx="1602000" cy="1202425"/>
          </a:xfrm>
          <a:prstGeom prst="rect">
            <a:avLst/>
          </a:prstGeom>
          <a:noFill/>
        </p:spPr>
      </p:pic>
      <p:pic>
        <p:nvPicPr>
          <p:cNvPr id="64" name="Picture 31" descr="C:\Users\15\Desktop\Игорь\_ГАЗЕТА\№18 Июнь-2019, День медработника\фотогалерея\Рисунок9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798800" y="4077538"/>
            <a:ext cx="1602000" cy="1202425"/>
          </a:xfrm>
          <a:prstGeom prst="rect">
            <a:avLst/>
          </a:prstGeom>
          <a:noFill/>
        </p:spPr>
      </p:pic>
      <p:cxnSp>
        <p:nvCxnSpPr>
          <p:cNvPr id="33" name="Прямая соединительная линия 32"/>
          <p:cNvCxnSpPr/>
          <p:nvPr/>
        </p:nvCxnSpPr>
        <p:spPr>
          <a:xfrm rot="5400000">
            <a:off x="1599242" y="4799643"/>
            <a:ext cx="9601203" cy="19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0" y="0"/>
            <a:ext cx="64008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НАШИ БУДНИ В ФОТОГРАФИЯХ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9287323" y="7426523"/>
            <a:ext cx="4344875" cy="16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6400800" y="5258425"/>
            <a:ext cx="505968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8900" algn="just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В преддверии праздника</a:t>
            </a:r>
          </a:p>
          <a:p>
            <a:pPr indent="88900" algn="just"/>
            <a:r>
              <a:rPr lang="ru-RU" sz="700" dirty="0" smtClean="0">
                <a:latin typeface="Arial" pitchFamily="34" charset="0"/>
                <a:cs typeface="Arial" pitchFamily="34" charset="0"/>
              </a:rPr>
              <a:t>Врач – одна из сложнейших профессий, которая требует безошибочного и аккуратного исполнения своих профессиональных обязанностей, потому что главное в работе доктора – здоровье людей. Перед днем медицинского работника в холе главного корпуса развернута небольшая фотовыставка «Наши будни в фотографиях», которую также можно посмотреть на 4 полосе этого номера «Филатовского вестника».</a:t>
            </a:r>
          </a:p>
          <a:p>
            <a:pPr indent="88900" algn="just"/>
            <a:r>
              <a:rPr lang="ru-RU" sz="700" dirty="0" smtClean="0">
                <a:latin typeface="Arial" pitchFamily="34" charset="0"/>
                <a:cs typeface="Arial" pitchFamily="34" charset="0"/>
              </a:rPr>
              <a:t>“В глазах врачей можно увидеть безграничную заботу, долгие часы работы, истории жизни, блеск маленьких побед и больших дел. В их глазах можно прочитать доверие, надежду и радость исцеления тысяч пациентов. В их глазах мы видим человека, кроющегося за хирургической маской, белым халатам и оборудованием – человека, спасающего жизни”, — написали организаторы одной из фотовыставок федерального масштаба, посвященных дню медицинского работника. И это, действительно, так.</a:t>
            </a:r>
          </a:p>
          <a:p>
            <a:pPr indent="88900" algn="just"/>
            <a:r>
              <a:rPr lang="ru-RU" sz="700" dirty="0" smtClean="0">
                <a:latin typeface="Arial" pitchFamily="34" charset="0"/>
                <a:cs typeface="Arial" pitchFamily="34" charset="0"/>
              </a:rPr>
              <a:t>Помимо фотовыставки на территории больницы – перед входом в главный корпус был установлен  зеленый монумент в форме логотипа Городской клинической больницы №15 им. О.М. Филатова. 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6400800" y="5247248"/>
            <a:ext cx="640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" name="AutoShape 2" descr="https://e.mail.ru/cgi-bin/getattach?file=IMG_20190613_165647.jpg&amp;id=15604996500999088815;0;1&amp;mode=attachment&amp;x-email=15gkb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9178834" y="7428138"/>
            <a:ext cx="2160000" cy="1620000"/>
          </a:xfrm>
          <a:prstGeom prst="roundRect">
            <a:avLst>
              <a:gd name="adj" fmla="val 16667"/>
            </a:avLst>
          </a:prstGeom>
          <a:ln w="28575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" name="TextBox 67"/>
          <p:cNvSpPr txBox="1"/>
          <p:nvPr/>
        </p:nvSpPr>
        <p:spPr>
          <a:xfrm>
            <a:off x="9196251" y="8804366"/>
            <a:ext cx="16981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Смотрите на 4 полосе</a:t>
            </a:r>
            <a:endParaRPr lang="ru-RU" sz="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Ð¡Ð¿Ð°ÑÐ¸Ð±Ð¾ ÐÐ¾ÐºÑÐ¾Ñ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11526533" y="6831707"/>
            <a:ext cx="1214107" cy="784435"/>
          </a:xfrm>
          <a:prstGeom prst="rect">
            <a:avLst/>
          </a:prstGeom>
          <a:noFill/>
        </p:spPr>
      </p:pic>
      <p:cxnSp>
        <p:nvCxnSpPr>
          <p:cNvPr id="69" name="Прямая соединительная линия 68"/>
          <p:cNvCxnSpPr/>
          <p:nvPr/>
        </p:nvCxnSpPr>
        <p:spPr>
          <a:xfrm>
            <a:off x="11780520" y="7877442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58675" y="2821834"/>
            <a:ext cx="2951544" cy="173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AutoShape 17" descr="https://apf.mail.ru/cgi-bin/readmsg/DSC_1668.JPG?id=15562681160000000758%3B0%3B0&amp;x-email=15gkb%40list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https://apf.mail.ru/cgi-bin/readmsg/DSC_1668.JPG?id=15562681160000000758%3B0%3B0&amp;x-email=15gkb%40list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"/>
            <a:ext cx="12801600" cy="960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6" spcCol="90000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r>
              <a:rPr lang="ru-RU" sz="700" dirty="0" smtClean="0"/>
              <a:t>#СПАСИБОДОКТОР!</a:t>
            </a:r>
            <a:r>
              <a:rPr lang="ru-RU" sz="700" dirty="0" smtClean="0">
                <a:solidFill>
                  <a:schemeClr val="bg1"/>
                </a:solidFill>
              </a:rPr>
              <a:t> – </a:t>
            </a:r>
            <a:r>
              <a:rPr lang="ru-RU" sz="700" dirty="0" smtClean="0"/>
              <a:t>Хочу выразить огромную благодарность стационару дневного пребывания в КДЦ при вашей больнице, – пишет нам </a:t>
            </a:r>
            <a:r>
              <a:rPr lang="ru-RU" sz="700" b="1" dirty="0" smtClean="0"/>
              <a:t>Ю. Ушакова</a:t>
            </a:r>
            <a:r>
              <a:rPr lang="ru-RU" sz="700" dirty="0" smtClean="0"/>
              <a:t>. – Настолько всё душевно и профессионально! Была поражена добрым отношением и качеством услуг. Прекрасные предоперационная и операционная, новейшее оборудование, замечательные врачи и медсёстры. Честно говоря, нахожусь под впечатлением. Но особую благодарность всё же хочу выразить лечащему врачу </a:t>
            </a:r>
            <a:r>
              <a:rPr lang="ru-RU" sz="700" b="1" dirty="0" smtClean="0"/>
              <a:t>В.Л. Карапетян</a:t>
            </a:r>
            <a:r>
              <a:rPr lang="ru-RU" sz="700" dirty="0" smtClean="0"/>
              <a:t>. Настолько всё безболезненно, спокойно и уверенно. Никаких болей после операции, просто удивительно. Также я выражаю огромную </a:t>
            </a:r>
            <a:r>
              <a:rPr lang="ru-RU" sz="700" b="1" dirty="0" smtClean="0"/>
              <a:t>благодарность бригаде анестезиологов и медсёстрам</a:t>
            </a:r>
            <a:r>
              <a:rPr lang="ru-RU" sz="700" dirty="0" smtClean="0"/>
              <a:t>, которые, как я поняла, приходят из главного корпуса больницы. Ребята, такое огромное дело вы делаете! Молодцы! Ещё раз огромное спасибо за быструю высококвалифицированную помощь. Здоровья и долголетия вам – и всех благ!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#СПАСИБОДОКТОР! </a:t>
            </a:r>
            <a:r>
              <a:rPr lang="ru-RU" sz="700" dirty="0" smtClean="0">
                <a:solidFill>
                  <a:schemeClr val="bg1"/>
                </a:solidFill>
              </a:rPr>
              <a:t>–</a:t>
            </a:r>
            <a:r>
              <a:rPr lang="ru-RU" sz="700" dirty="0" smtClean="0"/>
              <a:t> Хочу сказать огромное спасибо персоналу родильного дома! – пишет нам Юлия. В процессе родов выяснилось, что дочка лежит попкой, а не головой. Я жутко переживала и боялась, но врачи меня полностью успокоили. А самое главное, дали мне возможность родить самой и не настаивали на кесаревом сечении. Я очень благодарна Вам за профессионализм и понимание. Много раз повторяла как мне страшно и боюсь травмировать ребенка, и меня успокаивали, вселяли в меня уверенность. Родилась чудесная девочка. Мы прошли все обследования у ортопеда и хирурга. Никаких родовых травм у дочки нет и никаких вывихов! </a:t>
            </a:r>
            <a:r>
              <a:rPr lang="ru-RU" sz="700" b="1" dirty="0" smtClean="0"/>
              <a:t>Вы волшебники!</a:t>
            </a:r>
            <a:endParaRPr lang="ru-RU" sz="700" dirty="0" smtClean="0"/>
          </a:p>
          <a:p>
            <a:pPr algn="just"/>
            <a:r>
              <a:rPr lang="ru-RU" sz="700" b="1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#СПАСИБОДОКТОР! – Выражаю искренние слова благодарности коллективу 7-й хирургии и лично заведующему – К.Э. </a:t>
            </a:r>
            <a:r>
              <a:rPr lang="ru-RU" sz="700" dirty="0" err="1" smtClean="0"/>
              <a:t>Ржебаеву</a:t>
            </a:r>
            <a:r>
              <a:rPr lang="ru-RU" sz="700" dirty="0" smtClean="0"/>
              <a:t>, – пишет нам С.Г. </a:t>
            </a:r>
            <a:r>
              <a:rPr lang="ru-RU" sz="700" dirty="0" err="1" smtClean="0"/>
              <a:t>Бунак</a:t>
            </a:r>
            <a:r>
              <a:rPr lang="ru-RU" sz="700" dirty="0" smtClean="0"/>
              <a:t>. - Огромное спасибо за профессионализм и за добрые слова поддержки, внимание, чуткость и заботу, отзывчивость и душевность! Ваш позитив и обаятельная улыбка помогают быстрее выздоравливать и заражают оптимизмом, </a:t>
            </a:r>
            <a:r>
              <a:rPr lang="ru-RU" sz="700" b="1" dirty="0" smtClean="0"/>
              <a:t>а это дороже всех пилюль</a:t>
            </a:r>
            <a:r>
              <a:rPr lang="ru-RU" sz="700" dirty="0" smtClean="0"/>
              <a:t>. Будьте Вы и весь Ваш коллектив здоровы и счастливы!!!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#СПАСИБОДОКТОР! Хочу выразить огромную благодарность заведующему отделением М.А. </a:t>
            </a:r>
            <a:r>
              <a:rPr lang="ru-RU" sz="700" dirty="0" err="1" smtClean="0"/>
              <a:t>Хоконову</a:t>
            </a:r>
            <a:r>
              <a:rPr lang="ru-RU" sz="700" dirty="0" smtClean="0"/>
              <a:t>, лечащему врачу Г.Э. Дроздову за их высокий профессионализм и доброе отношение, - пишет нам Е.Б. </a:t>
            </a:r>
            <a:r>
              <a:rPr lang="ru-RU" sz="700" dirty="0" err="1" smtClean="0"/>
              <a:t>Горожанская</a:t>
            </a:r>
            <a:r>
              <a:rPr lang="ru-RU" sz="700" dirty="0" smtClean="0"/>
              <a:t>. – Отдельное спасибо - ст. медсестре Т.В. Субботиной за её человеческую доброту и внимание. Также огромное спасибо всему медперсоналу 9-го хирургического отделения ГКБ №15 им. О.М. Филатова </a:t>
            </a:r>
            <a:r>
              <a:rPr lang="ru-RU" sz="700" b="1" dirty="0" smtClean="0"/>
              <a:t>за их тяжёлый труд и готовность всегда помочь</a:t>
            </a:r>
            <a:r>
              <a:rPr lang="ru-RU" sz="700" dirty="0" smtClean="0"/>
              <a:t>, а особенно - медсестре Ю.В. Лобовой за её «комфортабельное» обслуживание нас больных, за её чуткое внимание и доброту.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#СПАСИБОДОКТОР! – Спасибо заведующему 10-м хирургическим отделением Артёму Викторовичу </a:t>
            </a:r>
            <a:r>
              <a:rPr lang="ru-RU" sz="700" dirty="0" err="1" smtClean="0"/>
              <a:t>Чернякову</a:t>
            </a:r>
            <a:r>
              <a:rPr lang="ru-RU" sz="700" dirty="0" smtClean="0"/>
              <a:t> за порядок в отделении и слаженную работу всего персонала. Медсёстры были отзывчивы, всегда реагировали на просьбы пациентов и приходили по первому сигналу. </a:t>
            </a:r>
          </a:p>
          <a:p>
            <a:pPr algn="just"/>
            <a:r>
              <a:rPr lang="ru-RU" sz="700" dirty="0" smtClean="0"/>
              <a:t>Я приятно была удивлена внимательному послеоперационному уходу и отсутствию поборов, которые еще встречается в некоторых медицинских учреждениях. </a:t>
            </a:r>
            <a:r>
              <a:rPr lang="ru-RU" sz="700" b="1" dirty="0" smtClean="0"/>
              <a:t>Впечатление осталось только хорошее, никакого стресса не испытала, с теплотой вспоминаю обо всех, кто мне помог в лечении</a:t>
            </a:r>
            <a:r>
              <a:rPr lang="ru-RU" sz="700" dirty="0" smtClean="0"/>
              <a:t>! - пишет нам О.В. </a:t>
            </a:r>
            <a:r>
              <a:rPr lang="ru-RU" sz="700" dirty="0" err="1" smtClean="0"/>
              <a:t>Латотина</a:t>
            </a:r>
            <a:r>
              <a:rPr lang="ru-RU" sz="700" dirty="0" smtClean="0"/>
              <a:t>.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r>
              <a:rPr lang="ru-RU" sz="700" dirty="0" smtClean="0"/>
              <a:t>#СПАСИБОДОКТОР!  «Хочу выразить свою искреннюю благодарность врачам терапевтического отделения, которые занимались моим лечением и восстановлением: </a:t>
            </a:r>
            <a:r>
              <a:rPr lang="ru-RU" sz="700" b="1" dirty="0" smtClean="0"/>
              <a:t>за грамотную, квалифицированную помощь, чуткое отношение, добрые слова поддержки, которых нам, пожилым людям, так иногда не хватает</a:t>
            </a:r>
            <a:r>
              <a:rPr lang="ru-RU" sz="700" dirty="0" smtClean="0"/>
              <a:t>. Спасибо врачам консультантам, медсестрам палатным, процедурным, всему обслуживающему персоналу. Радует сплоченности коллектива, они трудились как единое целое. Еще раз большое спасибо и слова настоящей признательности», – письмо от В.Т. </a:t>
            </a:r>
            <a:r>
              <a:rPr lang="ru-RU" sz="700" dirty="0" err="1" smtClean="0"/>
              <a:t>Моруновой</a:t>
            </a:r>
            <a:r>
              <a:rPr lang="ru-RU" sz="700" dirty="0" smtClean="0"/>
              <a:t>.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#СПАСИБОДОКТОР! «Хочется выразить признательность всему медицинскому персоналу 1-го травматологического отделения за душевную теплоту, профессионализм и доброжелательность. </a:t>
            </a:r>
            <a:r>
              <a:rPr lang="ru-RU" sz="700" b="1" dirty="0" smtClean="0"/>
              <a:t>Атмосфера здесь способствует быстрейшему выздоровлению.</a:t>
            </a:r>
            <a:r>
              <a:rPr lang="ru-RU" sz="700" dirty="0" smtClean="0"/>
              <a:t> Спасибо огромное за ваш ежедневный, изнурительный труд, несущий людям здоровье!» - Л. </a:t>
            </a:r>
            <a:r>
              <a:rPr lang="ru-RU" sz="700" dirty="0" err="1" smtClean="0"/>
              <a:t>Свистухина</a:t>
            </a:r>
            <a:r>
              <a:rPr lang="ru-RU" sz="700" dirty="0" smtClean="0"/>
              <a:t>, В. </a:t>
            </a:r>
            <a:r>
              <a:rPr lang="ru-RU" sz="700" dirty="0" err="1" smtClean="0"/>
              <a:t>Трушкина</a:t>
            </a:r>
            <a:r>
              <a:rPr lang="ru-RU" sz="700" dirty="0" smtClean="0"/>
              <a:t>, Е. </a:t>
            </a:r>
            <a:r>
              <a:rPr lang="ru-RU" sz="700" dirty="0" err="1" smtClean="0"/>
              <a:t>Садекова</a:t>
            </a:r>
            <a:r>
              <a:rPr lang="ru-RU" sz="700" dirty="0" smtClean="0"/>
              <a:t> и др.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#СПАСИБОДОКТОР!   Моя мама прошла курс лечения в реабилитационном отделении ГКБ № 15 им. О.М. Филатова, - пишет нам М.В. </a:t>
            </a:r>
            <a:r>
              <a:rPr lang="ru-RU" sz="700" dirty="0" err="1" smtClean="0"/>
              <a:t>Хлевная</a:t>
            </a:r>
            <a:r>
              <a:rPr lang="ru-RU" sz="700" dirty="0" smtClean="0"/>
              <a:t>, дочка пациентки В.И. Макаровой (82 г.). – По окончании всех мероприятий мы заметили явное улучшение после правосторонней парализации. Хочу выразить огромную благодарность </a:t>
            </a:r>
            <a:r>
              <a:rPr lang="ru-RU" sz="700" b="1" dirty="0" smtClean="0"/>
              <a:t>удивительным, молодым, но очень компетентным врачам</a:t>
            </a:r>
            <a:r>
              <a:rPr lang="ru-RU" sz="700" dirty="0" smtClean="0"/>
              <a:t>: Е.В. Кирилюку, Н.А. </a:t>
            </a:r>
            <a:r>
              <a:rPr lang="ru-RU" sz="700" dirty="0" err="1" smtClean="0"/>
              <a:t>Коммунаровой</a:t>
            </a:r>
            <a:r>
              <a:rPr lang="ru-RU" sz="700" dirty="0" smtClean="0"/>
              <a:t> – на редкость чуткие, внимательные, неравнодушные специалисты! Спасибо всему персоналу! Без их помощи мы бы не справились с нашими тяжелобольными родными!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#СПАСИБОДОКТОР! – Последние полгода я жила через боль. Я не могла жить. В.В. Голубев сделал мне операцию. В тот же вечер на меня надели корсет, поставили на ноги, проводили в туалет – и я зарыдала: у меня ничего не болело! Я чувствовала свою ногу, а не боль. Я могла ею управлять. С момента проведения операции, я могу жить как нормальная 37-летняя женщина! Я могу ходить без пронизывающей боли, сидеть без мысли о том, что не смогу встать, стоять, не опираясь на стены, спускаться по ступенькам, как обычный человек, а не как маленький ребенок или как глубоко пожилой человек. И МНЕ НЕ БОЛЬНО! - пишет нам Елена Алексеевна </a:t>
            </a:r>
            <a:r>
              <a:rPr lang="ru-RU" sz="700" dirty="0" err="1" smtClean="0"/>
              <a:t>Вышеславцева</a:t>
            </a:r>
            <a:r>
              <a:rPr lang="ru-RU" sz="700" dirty="0" smtClean="0"/>
              <a:t>. Также хотелось бы поблагодарить персонал 24-го отделения и </a:t>
            </a:r>
            <a:r>
              <a:rPr lang="ru-RU" sz="700" b="1" dirty="0" smtClean="0"/>
              <a:t>Большое человеческое спасибо персоналу городской клинической больницы №15 им. О.М. Филатова за мою новую жизнь!</a:t>
            </a:r>
            <a:endParaRPr lang="ru-RU" sz="700" dirty="0" smtClean="0"/>
          </a:p>
          <a:p>
            <a:pPr algn="just"/>
            <a:r>
              <a:rPr lang="ru-RU" sz="700" b="1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 </a:t>
            </a:r>
          </a:p>
          <a:p>
            <a:pPr algn="just"/>
            <a:r>
              <a:rPr lang="ru-RU" sz="700" dirty="0" smtClean="0"/>
              <a:t>#СПАСИБОДОКТОР! – Благодарю Н.А. Соколову, заведующую 8-м кардиологическим отделением - за внимание, оказанное при подготовке к предстоящей </a:t>
            </a:r>
            <a:r>
              <a:rPr lang="ru-RU" sz="700" dirty="0" err="1" smtClean="0"/>
              <a:t>операции-коронарографии</a:t>
            </a:r>
            <a:r>
              <a:rPr lang="ru-RU" sz="700" dirty="0" smtClean="0"/>
              <a:t>, а также и в послеоперационный период, - пишет нам Н.С. Демина. – Учитывая мой преклонный возраст (мне 72 года) я волновалась, но своим участием, высоким профессионализмом и советами она успокоила меня и вселила уверенность. Операция была проведена на высоком уровне. Я также благодарна врачу по </a:t>
            </a:r>
            <a:r>
              <a:rPr lang="ru-RU" sz="700" dirty="0" err="1" smtClean="0"/>
              <a:t>рентгенэндоваскулярным</a:t>
            </a:r>
            <a:r>
              <a:rPr lang="ru-RU" sz="700" dirty="0" smtClean="0"/>
              <a:t> диагностике и лечению И. Г. </a:t>
            </a:r>
            <a:r>
              <a:rPr lang="ru-RU" sz="700" dirty="0" err="1" smtClean="0"/>
              <a:t>Пожарову</a:t>
            </a:r>
            <a:r>
              <a:rPr lang="ru-RU" sz="700" dirty="0" smtClean="0"/>
              <a:t> за тщательное и очень внимательное обследование. Спасибо медсестрам отделения за доброжелательное отношение, за тепло и внимание, за лёгкую руку и безболезненные уколы (как сказала соседка по палате №1156 Л. </a:t>
            </a:r>
            <a:r>
              <a:rPr lang="ru-RU" sz="700" dirty="0" err="1" smtClean="0"/>
              <a:t>Старцева</a:t>
            </a:r>
            <a:r>
              <a:rPr lang="ru-RU" sz="700" dirty="0" smtClean="0"/>
              <a:t>). Всем желаю здоровья и всех благ!</a:t>
            </a:r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r>
              <a:rPr lang="ru-RU" sz="700" dirty="0" smtClean="0"/>
              <a:t>#СПАСИБОДОКТОР! – Когда мне стало плохо и я поступила в больницу, то у меня просто опустились руки. И лишь после того, как врач осмотрел меня и назначил лечение, я поняла, что точно поправлюсь. И вот сейчас, я здоровая – и от всей души хочу поблагодарить доктора Гришина, который поставил меня на ноги. Также хочу выразить огромную благодарность всем среднему и младшему персоналу 19-го неврологического отделения, а в частности старшей медсестре О.А. </a:t>
            </a:r>
            <a:r>
              <a:rPr lang="ru-RU" sz="700" dirty="0" err="1" smtClean="0"/>
              <a:t>Крутобережской</a:t>
            </a:r>
            <a:r>
              <a:rPr lang="ru-RU" sz="700" dirty="0" smtClean="0"/>
              <a:t>. Спасибо за вашу доброту и отзывчивость, за терпение и оказанное внимание. Вы не только компетентные специалисты, но ещё и просто добрые и сердечные люди. Всегда </a:t>
            </a:r>
            <a:r>
              <a:rPr lang="ru-RU" sz="700" b="1" dirty="0" smtClean="0"/>
              <a:t>в палату входили с улыбками, зная, – как нас подбодрить. </a:t>
            </a:r>
            <a:r>
              <a:rPr lang="ru-RU" sz="700" dirty="0" smtClean="0"/>
              <a:t>Благодаря вам в отделении комфортно. От всей души желаю вам добра, здоровья и преуспевания. Оставайтесь всегда такими милыми, улыбчивыми и оптимистичными. Отдельное спасибо заведующей отделением В.А. </a:t>
            </a:r>
            <a:r>
              <a:rPr lang="ru-RU" sz="700" dirty="0" err="1" smtClean="0"/>
              <a:t>Голонзко</a:t>
            </a:r>
            <a:r>
              <a:rPr lang="ru-RU" sz="700" dirty="0" smtClean="0"/>
              <a:t>. </a:t>
            </a:r>
          </a:p>
          <a:p>
            <a:pPr algn="ctr"/>
            <a:r>
              <a:rPr lang="ru-RU" sz="700" i="1" dirty="0" smtClean="0"/>
              <a:t>«Вы заведующая отличная – что ещё сказать,</a:t>
            </a:r>
          </a:p>
          <a:p>
            <a:pPr algn="ctr"/>
            <a:r>
              <a:rPr lang="ru-RU" sz="700" i="1" dirty="0" smtClean="0"/>
              <a:t>Желаю дальше людям помогать.</a:t>
            </a:r>
          </a:p>
          <a:p>
            <a:pPr algn="ctr"/>
            <a:r>
              <a:rPr lang="ru-RU" sz="700" i="1" dirty="0" smtClean="0"/>
              <a:t>Примите благодарность от души</a:t>
            </a:r>
          </a:p>
          <a:p>
            <a:pPr algn="ctr"/>
            <a:r>
              <a:rPr lang="ru-RU" sz="700" i="1" dirty="0" smtClean="0"/>
              <a:t>Желаю я успехов Вам больших!»</a:t>
            </a:r>
          </a:p>
          <a:p>
            <a:pPr algn="r"/>
            <a:r>
              <a:rPr lang="ru-RU" sz="700" dirty="0" smtClean="0"/>
              <a:t>– пишет нам Вера Андреевна Калмыкова.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– Поступив на лечение в ГКБ №15 им. О.М. Филатова </a:t>
            </a:r>
            <a:r>
              <a:rPr lang="ru-RU" sz="700" b="1" dirty="0" smtClean="0"/>
              <a:t>я очень приятно была удивлена хорошо продуманной системой оформления</a:t>
            </a:r>
            <a:r>
              <a:rPr lang="ru-RU" sz="700" dirty="0" smtClean="0"/>
              <a:t>. Чётко, быстро прошла ряд обследований, - пишет нам Н.М. Крамаренко. - Лечилась я во 2-й кардиологии. Здесь доброжелательная атмосфера. Все обследования также прошли на высшем уровне, а время лечения пролетело незаметно и очень эффективно. Выражаю огромную благодарность докторам и обслуживающему персоналу! Желаю всем здоровья и всего самого доброго! Спасибо за ваш труд! 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– Хочу выразить огромную благодарность всем специалистам 6-го кардиологического отделения - в особенности К.В. Лоренц, за </a:t>
            </a:r>
            <a:r>
              <a:rPr lang="ru-RU" sz="700" b="1" dirty="0" smtClean="0"/>
              <a:t>высокий профессионализм, любовь к людям, к своей работе</a:t>
            </a:r>
            <a:r>
              <a:rPr lang="ru-RU" sz="700" dirty="0" smtClean="0"/>
              <a:t>. Отдельное спасибо медицинским сёстрам - за их тяжёлый труд, внимательное отношение к людям и готовность всегда помочь. Ну и ещё - за вкусную еду! - пишет нам Е.Е. </a:t>
            </a:r>
            <a:r>
              <a:rPr lang="ru-RU" sz="700" dirty="0" err="1" smtClean="0"/>
              <a:t>Кипарова</a:t>
            </a:r>
            <a:r>
              <a:rPr lang="ru-RU" sz="700" dirty="0" smtClean="0"/>
              <a:t>.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Выражаю сердечную благодарность медицинскому персоналу 4-го отделения нейрохирургии за квалифицированное лечение моей жены, – пишет нам С.С. Волков. - Большое внимание и профессионализм врачей находятся здесь на самом высоком уровне. Желаю всем медработникам отделения и больницы </a:t>
            </a:r>
            <a:r>
              <a:rPr lang="ru-RU" sz="700" b="1" dirty="0" smtClean="0"/>
              <a:t>успехов в их самой благородной профессии</a:t>
            </a:r>
            <a:r>
              <a:rPr lang="ru-RU" sz="700" dirty="0" smtClean="0"/>
              <a:t>.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– В жизни было несколько госпитализаций, порой в весьма престижных лечебных учреждениях, но смело могу утверждать: эта госпитализация – лучшая! – пишет нам – Т.Н. </a:t>
            </a:r>
            <a:r>
              <a:rPr lang="ru-RU" sz="700" dirty="0" err="1" smtClean="0"/>
              <a:t>Туренок</a:t>
            </a:r>
            <a:r>
              <a:rPr lang="ru-RU" sz="700" dirty="0" smtClean="0"/>
              <a:t>, журналист, шеф-редактор телеканала «ТВ-Центр», член Союза кинематографистов России, член Российской гильдии сценаристов кино и телевидения. - Здесь я получила не только высочайшую, квалифицированную медицинскую помощь, что важно, но и огромное удовольствие. </a:t>
            </a:r>
            <a:r>
              <a:rPr lang="ru-RU" sz="700" b="1" dirty="0" smtClean="0"/>
              <a:t>Я не ошиблась в выборе этого слова: удовольствие от работы всего коллектива 12-го гинекологического отделения</a:t>
            </a:r>
            <a:r>
              <a:rPr lang="ru-RU" sz="700" dirty="0" smtClean="0"/>
              <a:t>, которым руководит человек высокого профессионализма М.В. </a:t>
            </a:r>
            <a:r>
              <a:rPr lang="ru-RU" sz="700" dirty="0" err="1" smtClean="0"/>
              <a:t>Питько</a:t>
            </a:r>
            <a:r>
              <a:rPr lang="ru-RU" sz="700" dirty="0" smtClean="0"/>
              <a:t>! 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–   В администрацию ГКБ №15 им. О.М. Филатова поступило письмо от родителей детей из Томска, страдающих </a:t>
            </a:r>
            <a:r>
              <a:rPr lang="ru-RU" sz="700" dirty="0" err="1" smtClean="0"/>
              <a:t>муковисцидозом</a:t>
            </a:r>
            <a:r>
              <a:rPr lang="ru-RU" sz="700" dirty="0" smtClean="0"/>
              <a:t>: «Уважаемый Валерий Иванович! Мы, родители детей, больных </a:t>
            </a:r>
            <a:r>
              <a:rPr lang="ru-RU" sz="700" dirty="0" err="1" smtClean="0"/>
              <a:t>муковисцидозом</a:t>
            </a:r>
            <a:r>
              <a:rPr lang="ru-RU" sz="700" dirty="0" smtClean="0"/>
              <a:t> из города Томска, выражаем огромную благодарность коллективу бактериологической лаборатории за их профессиональную работу, чуткость и готовность помогать нам. Ваша лаборатория – одна из лучших в стране. Грамотная работа сотрудников позволяет правильно организовывать лечение наших детей, что дает им возможность жить полноценной жизнью, учиться и играть. Понимая важность работы сотрудников лаборатории, мы им очень благодарны за то, что они берут на исследование материалы иногородних пациентов. </a:t>
            </a:r>
            <a:r>
              <a:rPr lang="ru-RU" sz="700" b="1" dirty="0" smtClean="0"/>
              <a:t>Низкий Вам поклон за Ваш труд и сердечное спасибо</a:t>
            </a:r>
            <a:r>
              <a:rPr lang="ru-RU" sz="700" dirty="0" smtClean="0"/>
              <a:t>!»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   От имени инвалида 2-й гр.</a:t>
            </a:r>
            <a:br>
              <a:rPr lang="ru-RU" sz="700" dirty="0" smtClean="0"/>
            </a:br>
            <a:r>
              <a:rPr lang="ru-RU" sz="700" dirty="0" smtClean="0"/>
              <a:t>Н. </a:t>
            </a:r>
            <a:r>
              <a:rPr lang="ru-RU" sz="700" dirty="0" err="1" smtClean="0"/>
              <a:t>Кохреидзе</a:t>
            </a:r>
            <a:r>
              <a:rPr lang="ru-RU" sz="700" dirty="0" smtClean="0"/>
              <a:t> и всей нашей семьи, хочу выразить огромную благодарность коллективу 14-го отделения сосудистой хирургии, - пишет нам Наталия Мельникова. – Здесь работают профессионалы своего дела, </a:t>
            </a:r>
            <a:r>
              <a:rPr lang="ru-RU" sz="700" b="1" dirty="0" smtClean="0"/>
              <a:t>ВРАЧИ с большой буквы</a:t>
            </a:r>
            <a:r>
              <a:rPr lang="ru-RU" sz="700" dirty="0" smtClean="0"/>
              <a:t>, у которых поистине золотые руки. Врачи и медсестры, а также младший персонал данного отделения - всегда готовы оказать высококвалифицированную помощь. Они отвечают на любые вопросы, терпеливо относятся к своим подопечным, несмотря на то, что у пациентов и их родственников – свои характеры, порой непростые. Для каждого в этом отделении найдут доброе слово и правильное лечение. 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«Выражаю огромную, искреннюю благодарность всему персоналу АРО №1 за </a:t>
            </a:r>
            <a:r>
              <a:rPr lang="ru-RU" sz="700" b="1" dirty="0" smtClean="0"/>
              <a:t>человеческое отношение и уход </a:t>
            </a:r>
            <a:r>
              <a:rPr lang="ru-RU" sz="700" dirty="0" smtClean="0"/>
              <a:t>за моей мамой. Я никогда в жизни не встречал людей, столь соответствующих званию врача, медсестры, медбрата. Побольше бы таких людей! От всего сердца выношу свою признательность. Такого гуманизма я не встречал. Большое спасибо! Желаю всем всяческих благ и терпения» - Х.А. </a:t>
            </a:r>
            <a:r>
              <a:rPr lang="ru-RU" sz="700" dirty="0" err="1" smtClean="0"/>
              <a:t>Закиров</a:t>
            </a:r>
            <a:r>
              <a:rPr lang="ru-RU" sz="700" dirty="0" smtClean="0"/>
              <a:t>. </a:t>
            </a:r>
          </a:p>
          <a:p>
            <a:pPr algn="just"/>
            <a:r>
              <a:rPr lang="en-US" sz="700" b="1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– Низкий поклон за спасение жизни кардиохирургам и коллективу 4-ой реанимации ГКБ №15 им. О.М. Филатова, – пишет нам заслуженный химик Российской Федерации И.И. </a:t>
            </a:r>
            <a:r>
              <a:rPr lang="ru-RU" sz="700" dirty="0" err="1" smtClean="0"/>
              <a:t>Гарцман</a:t>
            </a:r>
            <a:r>
              <a:rPr lang="ru-RU" sz="700" dirty="0" smtClean="0"/>
              <a:t> (г. Электросталь). Операция шла 12 часов (заведующий 5 кардиохирургическим отделением Н.Л. </a:t>
            </a:r>
            <a:r>
              <a:rPr lang="ru-RU" sz="700" dirty="0" err="1" smtClean="0"/>
              <a:t>Баяндин</a:t>
            </a:r>
            <a:r>
              <a:rPr lang="ru-RU" sz="700" dirty="0" smtClean="0"/>
              <a:t>). Утром ко мне вышла заведующая 4-й реанимацией Олеся Германовна Гусева и сказала: «Была клиническая смерть: шанс выжить – один из тысячи, и мы этот шанс удержали. Теперь работать надо вместе». И все 20 дней в реанимации, каждое утро ко мне выходили лично - или Олеся Германовна или дежуривший врач - и </a:t>
            </a:r>
            <a:r>
              <a:rPr lang="ru-RU" sz="700" b="1" dirty="0" smtClean="0"/>
              <a:t>подробно объясняли ситуацию и наставляли</a:t>
            </a:r>
            <a:r>
              <a:rPr lang="ru-RU" sz="700" dirty="0" smtClean="0"/>
              <a:t>, что от меня требуется. Хочу отметить, что научно-технические, профессиональные и человеческие компоненты реанимации №4 – </a:t>
            </a:r>
            <a:r>
              <a:rPr lang="ru-RU" sz="700" b="1" dirty="0" smtClean="0"/>
              <a:t>находятся на уровне самой хорошей израильской клиники </a:t>
            </a:r>
            <a:r>
              <a:rPr lang="ru-RU" sz="700" dirty="0" smtClean="0"/>
              <a:t>(раньше бы в это не поверил)!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 Хотим выразить огромную благодарность всему коллективу 9 АРО за сплоченный, дружный, профессиональный коллектив. Все сотрудники внимательны и уважительны, всегда придут на помощь, откликнутся на чужую боль. И поэтому просто хочется сказать огромное человеческое спасибо за Ваш нелегкий и такой необходимый труд. Хочется пожелать всего самого светлого и доброго!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r>
              <a:rPr lang="ru-RU" sz="700" dirty="0" smtClean="0"/>
              <a:t>#СПАСИБОДОКТОР!  Пятый год подряд, став постоянной пациенткой ГКБ № 15 им. О. М. Филатова, обращаюсь я сюда за медицинской помощью и всегда получаю ее бесплатно, - </a:t>
            </a:r>
            <a:r>
              <a:rPr lang="ru-RU" sz="700" b="1" i="1" dirty="0" smtClean="0"/>
              <a:t>пишет Анна Чучелова, инвалид 2-ой группы, пенсионер, ветеран труда, в прошлом учитель</a:t>
            </a:r>
            <a:r>
              <a:rPr lang="ru-RU" sz="700" dirty="0" smtClean="0"/>
              <a:t>.  Годы борьбы за собственную жизнь и многочисленные ампутации не сломили мой дух - наоборот, благодаря необыкновенным врачам, готова дальше стойко переносить трудности, продолжать схватку за жизнь и здоровье! Многократным спасением своей жизни я обязана: С. В. ГОРЮНОВУ, В. Л. БАЛДИНУ, А. А. УЛЬЯНИНОЙ, С. Ю. ЖИДКИХ и мн. др. Оцениваю деятельность ГКБ № 15 им. О. М. Филатова и 17-го отделения гнойной хирургии под руководством С.В. Горюнова по 10-ти бальной системе выше всех похвал </a:t>
            </a:r>
            <a:r>
              <a:rPr lang="ru-RU" sz="700" b="1" dirty="0" smtClean="0"/>
              <a:t>- на 11+ баллов</a:t>
            </a:r>
            <a:r>
              <a:rPr lang="ru-RU" sz="700" dirty="0" smtClean="0"/>
              <a:t>! 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Выражаю сердечную благодарность за профессионализм, </a:t>
            </a:r>
            <a:r>
              <a:rPr lang="ru-RU" sz="700" b="1" dirty="0" smtClean="0"/>
              <a:t>уважительное и чуткое отношение</a:t>
            </a:r>
            <a:r>
              <a:rPr lang="ru-RU" sz="700" dirty="0" smtClean="0"/>
              <a:t> ко мне всему коллективу 18-го </a:t>
            </a:r>
            <a:r>
              <a:rPr lang="ru-RU" sz="700" dirty="0" err="1" smtClean="0"/>
              <a:t>колопроктологического</a:t>
            </a:r>
            <a:r>
              <a:rPr lang="ru-RU" sz="700" dirty="0" smtClean="0"/>
              <a:t> отделения. Также отмечаю хорошую практику организации лечебного процесса: от работы специалистов консультационно-диагностического центра – до медицинского персонала этого отделения стационара. Огромное всем спасибо! 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«Я находилась на реабилитационном лечении после </a:t>
            </a:r>
            <a:r>
              <a:rPr lang="ru-RU" sz="700" dirty="0" err="1" smtClean="0"/>
              <a:t>эндопротезирования</a:t>
            </a:r>
            <a:r>
              <a:rPr lang="ru-RU" sz="700" dirty="0" smtClean="0"/>
              <a:t> левого тазобедренного сустава в палате №601, - </a:t>
            </a:r>
            <a:r>
              <a:rPr lang="ru-RU" sz="700" b="1" dirty="0" smtClean="0"/>
              <a:t>пишет нам А.В. </a:t>
            </a:r>
            <a:r>
              <a:rPr lang="ru-RU" sz="700" b="1" dirty="0" err="1" smtClean="0"/>
              <a:t>Мартыненко</a:t>
            </a:r>
            <a:r>
              <a:rPr lang="ru-RU" sz="700" b="1" dirty="0" smtClean="0"/>
              <a:t>.</a:t>
            </a:r>
            <a:r>
              <a:rPr lang="ru-RU" sz="700" dirty="0" smtClean="0"/>
              <a:t> – Хочу особенно поблагодарить тренера по ЛФК Оксану Григорьевну Яковлеву, которая со знанием дела и с любовью подходит к своей работе. Благодаря этому процесс моего восстановления протекает успешно и выздоровление будет намного быстрее. Желаю ей успехов в работе. Хотелось бы, чтобы было побольше таких специалистов".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- Благодарю обслуживающий персонал перевязочного кабинета глазного отделения за их прекрасную, нужную работу, быстроту, четкость, доброе отношение к нам больным, - пишет пациентка 13 офтальмологического отделения Г.А.Щукина. – А также большое спасибо тем сотрудникам, которые создают для нас уют, чистоту и питание. Безусловно, огромная благодарность врачам - профессионалам – Валентине Викторовне и Сергею Евгеньевичу. От всей души </a:t>
            </a:r>
            <a:r>
              <a:rPr lang="ru-RU" sz="700" b="1" dirty="0" smtClean="0"/>
              <a:t>желаем всем сотрудникам, добра, быть счастливыми и здоровыми.</a:t>
            </a:r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en-US" sz="700" dirty="0" smtClean="0"/>
              <a:t> </a:t>
            </a:r>
            <a:endParaRPr lang="ru-RU" sz="700" dirty="0" smtClean="0"/>
          </a:p>
          <a:p>
            <a:pPr algn="just"/>
            <a:r>
              <a:rPr lang="ru-RU" sz="700" dirty="0" smtClean="0"/>
              <a:t>#СПАСИБОДОКТОР! Хотелось бы выразить сердечную благодарность врачу-офтальмологу 15 офтальмологического отделения Максиму Андреевичу </a:t>
            </a:r>
            <a:r>
              <a:rPr lang="ru-RU" sz="700" dirty="0" err="1" smtClean="0"/>
              <a:t>Валяху</a:t>
            </a:r>
            <a:r>
              <a:rPr lang="ru-RU" sz="700" dirty="0" smtClean="0"/>
              <a:t> за высокий профессионализм в проведении операций по удалению множественного </a:t>
            </a:r>
            <a:r>
              <a:rPr lang="ru-RU" sz="700" dirty="0" err="1" smtClean="0"/>
              <a:t>халязиона</a:t>
            </a:r>
            <a:r>
              <a:rPr lang="ru-RU" sz="700" dirty="0" smtClean="0"/>
              <a:t> верхних век! Как это здорово, что в наше время есть настоящие специалисты и неравнодушные врачи «от Бога», на которых можно (и нужно) смело равняться молодым специалистам! Хотелось бы также сказать огромное спасибо </a:t>
            </a:r>
            <a:r>
              <a:rPr lang="ru-RU" sz="700" b="1" dirty="0" smtClean="0"/>
              <a:t>слаженному коллективу </a:t>
            </a:r>
            <a:r>
              <a:rPr lang="ru-RU" sz="700" dirty="0" smtClean="0"/>
              <a:t>15 офтальмологического отделения – </a:t>
            </a:r>
            <a:r>
              <a:rPr lang="ru-RU" sz="700" b="1" dirty="0" smtClean="0"/>
              <a:t>за чуткость и отзывчивость в отношении</a:t>
            </a:r>
            <a:r>
              <a:rPr lang="ru-RU" sz="700" dirty="0" smtClean="0"/>
              <a:t> к пациентам и за </a:t>
            </a:r>
            <a:r>
              <a:rPr lang="ru-RU" sz="700" b="1" dirty="0" err="1" smtClean="0"/>
              <a:t>сверхответственный</a:t>
            </a:r>
            <a:r>
              <a:rPr lang="ru-RU" sz="700" b="1" dirty="0" smtClean="0"/>
              <a:t> и организованный подход </a:t>
            </a:r>
            <a:r>
              <a:rPr lang="ru-RU" sz="700" dirty="0" smtClean="0"/>
              <a:t>к работе! Вы творите чудеса и возвращаете пациентам радость жизни, Максим Андреевич, низкий вам поклон и благодарность! Желаю вам крепкого здоровья и дальнейших успехов в вашем нелегком каждодневном труде. С уважением Анастасия Журавель</a:t>
            </a:r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r>
              <a:rPr lang="ru-RU" sz="700" dirty="0" smtClean="0"/>
              <a:t>#СПАСИБОДОКТОР! Огромное спасибо за человечное отношение к моему отцу и за профессионализм сотрудников стационарного неврологического отделения №16 и особая благодарность Лилии </a:t>
            </a:r>
            <a:r>
              <a:rPr lang="ru-RU" sz="700" dirty="0" err="1" smtClean="0"/>
              <a:t>Равильевне</a:t>
            </a:r>
            <a:r>
              <a:rPr lang="ru-RU" sz="700" dirty="0" smtClean="0"/>
              <a:t> Обруч. Думаю, что благодаря именно её стараниям в этом отделении </a:t>
            </a:r>
            <a:r>
              <a:rPr lang="ru-RU" sz="700" b="1" dirty="0" smtClean="0"/>
              <a:t>сохраняется порядок и внимание к каждому больному</a:t>
            </a:r>
            <a:r>
              <a:rPr lang="ru-RU" sz="700" dirty="0" smtClean="0"/>
              <a:t>. - Ю.М. </a:t>
            </a:r>
            <a:r>
              <a:rPr lang="ru-RU" sz="700" dirty="0" err="1" smtClean="0"/>
              <a:t>Шалетри</a:t>
            </a:r>
            <a:r>
              <a:rPr lang="ru-RU" sz="700" dirty="0" smtClean="0"/>
              <a:t>.</a:t>
            </a:r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r>
              <a:rPr lang="ru-RU" sz="700" dirty="0" smtClean="0"/>
              <a:t>#СПАСИБОДОКТОР! «Московское общество рассеянного склероза от лица больных рассеянным склерозом Восточного административного округа благодарит персонал ГКБ № 15 им. О.М. Филатова и Вас лично за создание условий для приёма и лечения наших больных. Также выражаем искреннюю благодарность медицинским специалистам МОРС и 19-го неврологического отделения за высокий профессионализм. Желаем всем больших успехов в благородном деле по спасению жизни и возвращению здоровья людей!» - вице-президент МООИ «</a:t>
            </a:r>
            <a:r>
              <a:rPr lang="ru-RU" sz="700" dirty="0" err="1" smtClean="0"/>
              <a:t>МосОРС</a:t>
            </a:r>
            <a:r>
              <a:rPr lang="ru-RU" sz="700" dirty="0" smtClean="0"/>
              <a:t>» А.Е. </a:t>
            </a:r>
            <a:r>
              <a:rPr lang="ru-RU" sz="700" dirty="0" err="1" smtClean="0"/>
              <a:t>Балтачева</a:t>
            </a:r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r>
              <a:rPr lang="ru-RU" sz="700" dirty="0" smtClean="0"/>
              <a:t>#СПАСИБОДОКТОР! Хочу выразить свою благодарность врачам женской консультации </a:t>
            </a:r>
            <a:br>
              <a:rPr lang="ru-RU" sz="700" dirty="0" smtClean="0"/>
            </a:br>
            <a:r>
              <a:rPr lang="ru-RU" sz="700" dirty="0" smtClean="0"/>
              <a:t>ГКБ №15 им.  О.М. Филатова за их высокий профессионализм в работе и внимательное отношение к пациентам. Я наблюдалась у них весь период своей беременности (с апреля 2018 по январь 2019 года) и поняла, что это врачи, </a:t>
            </a:r>
            <a:r>
              <a:rPr lang="ru-RU" sz="700" b="1" dirty="0" smtClean="0"/>
              <a:t>великолепно знающие своё дело</a:t>
            </a:r>
            <a:r>
              <a:rPr lang="ru-RU" sz="700" dirty="0" smtClean="0"/>
              <a:t>, а медицинские сестры - не только </a:t>
            </a:r>
            <a:r>
              <a:rPr lang="ru-RU" sz="700" b="1" dirty="0" smtClean="0"/>
              <a:t>помощь и опора </a:t>
            </a:r>
            <a:r>
              <a:rPr lang="ru-RU" sz="700" dirty="0" smtClean="0"/>
              <a:t>врачей, но и оперативные работники, контролирующие результаты анализов пациентов и готовящие направления к специалистам. С удовольствием продолжу наблюдаться у таких специалистов! Огромное спасибо!!! С уважением, Шевчук Н.Ф.</a:t>
            </a:r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r>
              <a:rPr lang="ru-RU" sz="700" dirty="0" smtClean="0"/>
              <a:t>#СПАСИБОДОКТОР! Выражаем большую благодарность медицинским специалистам Консультационно-диагностического центра ГКБ №15 им. О.М. Филатова за чуткое, внимательное отношение к пациентам и </a:t>
            </a:r>
            <a:r>
              <a:rPr lang="ru-RU" sz="700" b="1" dirty="0" smtClean="0"/>
              <a:t>профессионализм</a:t>
            </a:r>
            <a:r>
              <a:rPr lang="ru-RU" sz="700" dirty="0" smtClean="0"/>
              <a:t>.</a:t>
            </a:r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r>
              <a:rPr lang="ru-RU" sz="700" dirty="0" smtClean="0"/>
              <a:t>#СПАСИБОДОКТОР! «Я, </a:t>
            </a:r>
            <a:r>
              <a:rPr lang="ru-RU" sz="700" dirty="0" err="1" smtClean="0"/>
              <a:t>Пинемасова</a:t>
            </a:r>
            <a:r>
              <a:rPr lang="ru-RU" sz="700" dirty="0" smtClean="0"/>
              <a:t> Мария Владимировна, являюсь донором ГКБ № 15 им. О.М. Филатова уже 13 лет. Я очень благодарна персоналу отделения клинической трансфузиологии и гравитационной хирургии крови (Служба крови) за их большую профессиональную работу, они всегда очень </a:t>
            </a:r>
            <a:r>
              <a:rPr lang="ru-RU" sz="700" b="1" dirty="0" smtClean="0"/>
              <a:t>внимательно подходят </a:t>
            </a:r>
            <a:r>
              <a:rPr lang="ru-RU" sz="700" dirty="0" smtClean="0"/>
              <a:t>к донорам с объяснением и поддержкой. Я хотела перевестись поближе к дому (район </a:t>
            </a:r>
            <a:r>
              <a:rPr lang="ru-RU" sz="700" dirty="0" err="1" smtClean="0"/>
              <a:t>Черёмушки</a:t>
            </a:r>
            <a:r>
              <a:rPr lang="ru-RU" sz="700" dirty="0" smtClean="0"/>
              <a:t>), но продолжаю преодолевать расстояние до больницы №15 и приезжаю к НИМ. Очень благодарна».</a:t>
            </a:r>
          </a:p>
          <a:p>
            <a:pPr algn="just"/>
            <a:endParaRPr lang="ru-RU" sz="700" dirty="0" smtClean="0"/>
          </a:p>
          <a:p>
            <a:pPr algn="just"/>
            <a:endParaRPr lang="ru-RU" sz="700" dirty="0" smtClean="0"/>
          </a:p>
          <a:p>
            <a:pPr algn="just"/>
            <a:r>
              <a:rPr lang="ru-RU" sz="700" dirty="0" smtClean="0"/>
              <a:t>#СПАСИБОДОКТОР! От всей души желаю сотрудникам 21-го отделения нефрологии всего самого наилучшего и хочу выразить огромную благодарность!</a:t>
            </a:r>
          </a:p>
          <a:p>
            <a:pPr algn="ctr"/>
            <a:r>
              <a:rPr lang="ru-RU" sz="700" i="1" dirty="0" smtClean="0"/>
              <a:t>Мы не зря сюда прибыли</a:t>
            </a:r>
          </a:p>
          <a:p>
            <a:pPr algn="ctr"/>
            <a:r>
              <a:rPr lang="ru-RU" sz="700" i="1" dirty="0" smtClean="0"/>
              <a:t>Здесь нас лечат, уважают,</a:t>
            </a:r>
          </a:p>
          <a:p>
            <a:pPr algn="ctr"/>
            <a:r>
              <a:rPr lang="ru-RU" sz="700" i="1" dirty="0" smtClean="0"/>
              <a:t>Чтоб здоровенькими были</a:t>
            </a:r>
          </a:p>
          <a:p>
            <a:pPr algn="ctr"/>
            <a:r>
              <a:rPr lang="ru-RU" sz="700" i="1" dirty="0" smtClean="0"/>
              <a:t>Процедуры назначают.</a:t>
            </a:r>
          </a:p>
          <a:p>
            <a:pPr algn="ctr"/>
            <a:r>
              <a:rPr lang="ru-RU" sz="700" i="1" dirty="0" smtClean="0"/>
              <a:t>Мы довольны, всем спасибо</a:t>
            </a:r>
          </a:p>
          <a:p>
            <a:pPr algn="ctr"/>
            <a:r>
              <a:rPr lang="ru-RU" sz="700" i="1" dirty="0" smtClean="0"/>
              <a:t>Кто заботился о нас.</a:t>
            </a:r>
          </a:p>
          <a:p>
            <a:pPr algn="ctr"/>
            <a:r>
              <a:rPr lang="ru-RU" sz="700" i="1" dirty="0" smtClean="0"/>
              <a:t>Всё прекрасно, всё красиво</a:t>
            </a:r>
          </a:p>
          <a:p>
            <a:pPr algn="ctr"/>
            <a:r>
              <a:rPr lang="ru-RU" sz="700" i="1" dirty="0" smtClean="0"/>
              <a:t>Хорошо здесь было нам.</a:t>
            </a:r>
          </a:p>
          <a:p>
            <a:pPr algn="ctr"/>
            <a:r>
              <a:rPr lang="ru-RU" sz="700" i="1" dirty="0" smtClean="0"/>
              <a:t>Если что-нибудь случится</a:t>
            </a:r>
          </a:p>
          <a:p>
            <a:pPr algn="ctr"/>
            <a:r>
              <a:rPr lang="ru-RU" sz="700" i="1" dirty="0" smtClean="0"/>
              <a:t>Мы опять приедем к вам.</a:t>
            </a:r>
          </a:p>
          <a:p>
            <a:pPr algn="ctr"/>
            <a:r>
              <a:rPr lang="ru-RU" sz="700" i="1" dirty="0" smtClean="0"/>
              <a:t>Счастья всем полную чашу</a:t>
            </a:r>
          </a:p>
          <a:p>
            <a:pPr algn="ctr"/>
            <a:r>
              <a:rPr lang="ru-RU" sz="700" i="1" dirty="0" smtClean="0"/>
              <a:t>За доброту и отзывчивость вашу!</a:t>
            </a:r>
          </a:p>
          <a:p>
            <a:pPr algn="r"/>
            <a:r>
              <a:rPr lang="ru-RU" sz="700" dirty="0" smtClean="0"/>
              <a:t>С уважением, Ю.С. Кулик</a:t>
            </a:r>
            <a:endParaRPr lang="ru-RU" sz="70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 l="50053" r="45963"/>
          <a:stretch>
            <a:fillRect/>
          </a:stretch>
        </p:blipFill>
        <p:spPr bwMode="auto">
          <a:xfrm>
            <a:off x="0" y="-2"/>
            <a:ext cx="12801600" cy="12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6781" y="0"/>
            <a:ext cx="6848400" cy="12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15gkb.png"/>
          <p:cNvPicPr>
            <a:picLocks noChangeAspect="1"/>
          </p:cNvPicPr>
          <p:nvPr/>
        </p:nvPicPr>
        <p:blipFill>
          <a:blip r:embed="rId3"/>
          <a:srcRect l="5076" t="10611" r="6599" b="15998"/>
          <a:stretch>
            <a:fillRect/>
          </a:stretch>
        </p:blipFill>
        <p:spPr>
          <a:xfrm>
            <a:off x="10620101" y="121392"/>
            <a:ext cx="2037808" cy="972060"/>
          </a:xfrm>
          <a:prstGeom prst="rect">
            <a:avLst/>
          </a:prstGeom>
        </p:spPr>
      </p:pic>
      <p:pic>
        <p:nvPicPr>
          <p:cNvPr id="2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" y="814159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770725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160" y="803110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160" y="696811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5090" y="632803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5830" y="739102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5830" y="590512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9430" y="557365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9430" y="632422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9430" y="770725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5090" y="514693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5830" y="332956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5090" y="332956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5830" y="4505790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5090" y="1310640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5830" y="1310640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9430" y="386677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9430" y="237706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9430" y="1310640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5090" y="855815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" y="653631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557365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160" y="567271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160" y="418935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407505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90665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10640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160" y="1310640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" y="524599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" y="3544191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" y="1310640"/>
            <a:ext cx="864000" cy="14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772996" y="3455912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772996" y="5134241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772996" y="6419031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772996" y="8004763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879588" y="7599649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879588" y="5481482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879588" y="3953624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2879588" y="2796155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5020904" y="4092520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5020904" y="5574079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020904" y="6800996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5020904" y="7935315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7162221" y="8433026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7162221" y="6210687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7162221" y="5041644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162221" y="3224418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9268813" y="3224418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9268813" y="4381886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9268813" y="5782422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9268813" y="7287131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11375406" y="2275294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11375406" y="3768428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11375406" y="5458332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11375406" y="6199111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1375406" y="7599648"/>
            <a:ext cx="66294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ГКБ №15 им О.М. Филатов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6633"/>
      </a:accent1>
      <a:accent2>
        <a:srgbClr val="009A9A"/>
      </a:accent2>
      <a:accent3>
        <a:srgbClr val="333333"/>
      </a:accent3>
      <a:accent4>
        <a:srgbClr val="680059"/>
      </a:accent4>
      <a:accent5>
        <a:srgbClr val="E24A79"/>
      </a:accent5>
      <a:accent6>
        <a:srgbClr val="374A8F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6230</TotalTime>
  <Words>540</Words>
  <Application>Microsoft Office PowerPoint</Application>
  <PresentationFormat>A3 (297x420 мм)</PresentationFormat>
  <Paragraphs>222</Paragraphs>
  <Slides>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Слайд 1</vt:lpstr>
      <vt:lpstr>Слайд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 9</dc:title>
  <dc:creator>Демидов Игорь Михайлович</dc:creator>
  <cp:lastModifiedBy>Платные3</cp:lastModifiedBy>
  <cp:revision>687</cp:revision>
  <dcterms:created xsi:type="dcterms:W3CDTF">2017-10-31T07:45:32Z</dcterms:created>
  <dcterms:modified xsi:type="dcterms:W3CDTF">2019-06-14T13:12:10Z</dcterms:modified>
</cp:coreProperties>
</file>